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4"/>
  </p:sldMasterIdLst>
  <p:notesMasterIdLst>
    <p:notesMasterId r:id="rId13"/>
  </p:notesMasterIdLst>
  <p:sldIdLst>
    <p:sldId id="258" r:id="rId5"/>
    <p:sldId id="261" r:id="rId6"/>
    <p:sldId id="300" r:id="rId7"/>
    <p:sldId id="262" r:id="rId8"/>
    <p:sldId id="301" r:id="rId9"/>
    <p:sldId id="302" r:id="rId10"/>
    <p:sldId id="263" r:id="rId11"/>
    <p:sldId id="264" r:id="rId12"/>
  </p:sldIdLst>
  <p:sldSz cx="24384000" cy="13716000"/>
  <p:notesSz cx="6858000" cy="9144000"/>
  <p:embeddedFontLst>
    <p:embeddedFont>
      <p:font typeface="Google Sans" panose="020B0503030502040204" pitchFamily="34" charset="0"/>
      <p:regular r:id="rId14"/>
      <p:bold r:id="rId15"/>
      <p:italic r:id="rId16"/>
      <p:boldItalic r:id="rId17"/>
    </p:embeddedFont>
    <p:embeddedFont>
      <p:font typeface="Google Sans Medium" panose="020B0603030502040204" pitchFamily="34" charset="0"/>
      <p:regular r:id="rId18"/>
      <p:bold r:id="rId19"/>
      <p:italic r:id="rId20"/>
      <p:boldItalic r:id="rId21"/>
    </p:embeddedFont>
    <p:embeddedFont>
      <p:font typeface="Helvetica Neue" panose="020B0604020202020204" charset="0"/>
      <p:regular r:id="rId22"/>
      <p:bold r:id="rId23"/>
      <p:italic r:id="rId24"/>
      <p:boldItalic r:id="rId25"/>
    </p:embeddedFont>
    <p:embeddedFont>
      <p:font typeface="Open Sans" pitchFamily="2" charset="0"/>
      <p:regular r:id="rId26"/>
      <p:bold r:id="rId27"/>
      <p:italic r:id="rId28"/>
      <p:boldItalic r:id="rId29"/>
    </p:embeddedFont>
    <p:embeddedFont>
      <p:font typeface="Open Sans Light" pitchFamily="2" charset="0"/>
      <p:regular r:id="rId30"/>
      <p:bold r:id="rId31"/>
      <p:italic r:id="rId32"/>
      <p:boldItalic r:id="rId33"/>
    </p:embeddedFont>
    <p:embeddedFont>
      <p:font typeface="Roboto Mono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F68C38-F885-42F2-8E90-F451F69D0724}" v="24" dt="2021-11-10T15:38:34.4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viewProps" Target="viewProp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bd4ac5bf46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bd4ac5bf4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2e4655570_1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42e4655570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2e4655570_1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42e4655570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98733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d4ac5bf46_0_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bd4ac5bf4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d4ac5bf46_0_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bd4ac5bf4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57210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d4ac5bf46_0_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bd4ac5bf4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3475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d4ac5bf46_0_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bd4ac5bf4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bd4ac5bf46_0_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bd4ac5bf4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Green">
  <p:cSld name="Title, Subtitle, &amp; Bullets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Blue">
  <p:cSld name="Title, Subtitle, &amp; Bullets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1A73E8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Green">
  <p:cSld name="Title, Subtitle, &amp; Bullets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Red">
  <p:cSld name="Title, Subtitle, &amp; Bullets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Yellow">
  <p:cSld name="Title, Subtitle, &amp; Bullets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" name="Google Shape;55;p12"/>
          <p:cNvSpPr txBox="1"/>
          <p:nvPr/>
        </p:nvSpPr>
        <p:spPr>
          <a:xfrm>
            <a:off x="0" y="0"/>
            <a:ext cx="3000000" cy="82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Google Sans"/>
              <a:buNone/>
              <a:defRPr sz="75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algn="r" rtl="0">
              <a:buNone/>
              <a:defRPr sz="2700">
                <a:solidFill>
                  <a:schemeClr val="dk2"/>
                </a:solidFill>
              </a:defRPr>
            </a:lvl1pPr>
            <a:lvl2pPr lvl="1" algn="r" rtl="0">
              <a:buNone/>
              <a:defRPr sz="2700">
                <a:solidFill>
                  <a:schemeClr val="dk2"/>
                </a:solidFill>
              </a:defRPr>
            </a:lvl2pPr>
            <a:lvl3pPr lvl="2" algn="r" rtl="0">
              <a:buNone/>
              <a:defRPr sz="2700">
                <a:solidFill>
                  <a:schemeClr val="dk2"/>
                </a:solidFill>
              </a:defRPr>
            </a:lvl3pPr>
            <a:lvl4pPr lvl="3" algn="r" rtl="0">
              <a:buNone/>
              <a:defRPr sz="2700">
                <a:solidFill>
                  <a:schemeClr val="dk2"/>
                </a:solidFill>
              </a:defRPr>
            </a:lvl4pPr>
            <a:lvl5pPr lvl="4" algn="r" rtl="0">
              <a:buNone/>
              <a:defRPr sz="2700">
                <a:solidFill>
                  <a:schemeClr val="dk2"/>
                </a:solidFill>
              </a:defRPr>
            </a:lvl5pPr>
            <a:lvl6pPr lvl="5" algn="r" rtl="0">
              <a:buNone/>
              <a:defRPr sz="2700">
                <a:solidFill>
                  <a:schemeClr val="dk2"/>
                </a:solidFill>
              </a:defRPr>
            </a:lvl6pPr>
            <a:lvl7pPr lvl="6" algn="r" rtl="0">
              <a:buNone/>
              <a:defRPr sz="2700">
                <a:solidFill>
                  <a:schemeClr val="dk2"/>
                </a:solidFill>
              </a:defRPr>
            </a:lvl7pPr>
            <a:lvl8pPr lvl="7" algn="r" rtl="0">
              <a:buNone/>
              <a:defRPr sz="2700">
                <a:solidFill>
                  <a:schemeClr val="dk2"/>
                </a:solidFill>
              </a:defRPr>
            </a:lvl8pPr>
            <a:lvl9pPr lvl="8" algn="r" rtl="0">
              <a:buNone/>
              <a:defRPr sz="2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●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○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■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●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●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  <p:sldLayoutId id="2147483657" r:id="rId4"/>
    <p:sldLayoutId id="214748365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>
            <a:spLocks noGrp="1"/>
          </p:cNvSpPr>
          <p:nvPr>
            <p:ph type="title"/>
          </p:nvPr>
        </p:nvSpPr>
        <p:spPr>
          <a:xfrm>
            <a:off x="2427924" y="4513800"/>
            <a:ext cx="16222026" cy="2031245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Hands on Flutter Workshop</a:t>
            </a:r>
            <a:endParaRPr dirty="0"/>
          </a:p>
        </p:txBody>
      </p:sp>
      <p:sp>
        <p:nvSpPr>
          <p:cNvPr id="130" name="Google Shape;130;p28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 development Team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Dart</a:t>
            </a:r>
            <a:endParaRPr dirty="0"/>
          </a:p>
        </p:txBody>
      </p:sp>
      <p:sp>
        <p:nvSpPr>
          <p:cNvPr id="152" name="Google Shape;152;p31"/>
          <p:cNvSpPr txBox="1">
            <a:spLocks noGrp="1"/>
          </p:cNvSpPr>
          <p:nvPr>
            <p:ph type="subTitle" idx="1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</a:t>
            </a:r>
            <a:r>
              <a:rPr lang="en-US" dirty="0"/>
              <a:t>hat is dart?</a:t>
            </a:r>
            <a:endParaRPr dirty="0"/>
          </a:p>
        </p:txBody>
      </p:sp>
      <p:sp>
        <p:nvSpPr>
          <p:cNvPr id="153" name="Google Shape;153;p31"/>
          <p:cNvSpPr txBox="1">
            <a:spLocks noGrp="1"/>
          </p:cNvSpPr>
          <p:nvPr>
            <p:ph type="body" idx="2"/>
          </p:nvPr>
        </p:nvSpPr>
        <p:spPr>
          <a:xfrm>
            <a:off x="2477575" y="6102575"/>
            <a:ext cx="15843300" cy="24006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Dart is a statically typed, object-oriented programming language developed by Google which can be used to build web and mobile applications.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Dart</a:t>
            </a:r>
            <a:endParaRPr dirty="0"/>
          </a:p>
        </p:txBody>
      </p:sp>
      <p:sp>
        <p:nvSpPr>
          <p:cNvPr id="152" name="Google Shape;152;p31"/>
          <p:cNvSpPr txBox="1">
            <a:spLocks noGrp="1"/>
          </p:cNvSpPr>
          <p:nvPr>
            <p:ph type="subTitle" idx="1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</a:t>
            </a:r>
            <a:r>
              <a:rPr lang="en-US" dirty="0"/>
              <a:t>hat is dart?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A3A43-73E4-4483-AA16-E1552B4E6A9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07E33DB-9E24-4D66-A729-EEB936DA97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672402"/>
              </p:ext>
            </p:extLst>
          </p:nvPr>
        </p:nvGraphicFramePr>
        <p:xfrm>
          <a:off x="2477576" y="6102574"/>
          <a:ext cx="15843300" cy="5689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1100">
                  <a:extLst>
                    <a:ext uri="{9D8B030D-6E8A-4147-A177-3AD203B41FA5}">
                      <a16:colId xmlns:a16="http://schemas.microsoft.com/office/drawing/2014/main" val="3514819645"/>
                    </a:ext>
                  </a:extLst>
                </a:gridCol>
                <a:gridCol w="5281100">
                  <a:extLst>
                    <a:ext uri="{9D8B030D-6E8A-4147-A177-3AD203B41FA5}">
                      <a16:colId xmlns:a16="http://schemas.microsoft.com/office/drawing/2014/main" val="2964897875"/>
                    </a:ext>
                  </a:extLst>
                </a:gridCol>
                <a:gridCol w="5281100">
                  <a:extLst>
                    <a:ext uri="{9D8B030D-6E8A-4147-A177-3AD203B41FA5}">
                      <a16:colId xmlns:a16="http://schemas.microsoft.com/office/drawing/2014/main" val="712103865"/>
                    </a:ext>
                  </a:extLst>
                </a:gridCol>
              </a:tblGrid>
              <a:tr h="859546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Open Sans Light" pitchFamily="2" charset="0"/>
                          <a:ea typeface="Open Sans Light" pitchFamily="2" charset="0"/>
                          <a:cs typeface="Open Sans Light" pitchFamily="2" charset="0"/>
                        </a:rPr>
                        <a:t>Statically Typed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Open Sans Light" pitchFamily="2" charset="0"/>
                          <a:ea typeface="Open Sans Light" pitchFamily="2" charset="0"/>
                          <a:cs typeface="Open Sans Light" pitchFamily="2" charset="0"/>
                        </a:rPr>
                        <a:t>Object-oriented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Open Sans Light" pitchFamily="2" charset="0"/>
                          <a:ea typeface="Open Sans Light" pitchFamily="2" charset="0"/>
                          <a:cs typeface="Open Sans Light" pitchFamily="2" charset="0"/>
                        </a:rPr>
                        <a:t>Mobile Applications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3163051"/>
                  </a:ext>
                </a:extLst>
              </a:tr>
              <a:tr h="1841884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You define which type(s) of </a:t>
                      </a:r>
                    </a:p>
                    <a:p>
                      <a:pPr algn="ctr"/>
                      <a:r>
                        <a:rPr lang="en-GB" sz="2800" dirty="0"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data a variable or function</a:t>
                      </a:r>
                    </a:p>
                    <a:p>
                      <a:pPr algn="ctr"/>
                      <a:r>
                        <a:rPr lang="en-GB" sz="2800" dirty="0"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uses.</a:t>
                      </a:r>
                      <a:endParaRPr lang="en-US" sz="2800" dirty="0"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Everything‘s an object! You </a:t>
                      </a:r>
                    </a:p>
                    <a:p>
                      <a:pPr algn="ctr"/>
                      <a:r>
                        <a:rPr lang="en-GB" sz="2800" dirty="0"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define classes as blueprints for your own objects.</a:t>
                      </a:r>
                      <a:endParaRPr lang="en-US" sz="2800" dirty="0"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Flutter uses Dart as a </a:t>
                      </a:r>
                    </a:p>
                    <a:p>
                      <a:pPr algn="ctr"/>
                      <a:r>
                        <a:rPr lang="en-GB" sz="2800" dirty="0"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programming language to </a:t>
                      </a:r>
                    </a:p>
                    <a:p>
                      <a:pPr algn="ctr"/>
                      <a:r>
                        <a:rPr lang="en-GB" sz="2800" dirty="0"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build native mobile apps.</a:t>
                      </a:r>
                      <a:endParaRPr lang="en-US" sz="2800" dirty="0"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145147"/>
                  </a:ext>
                </a:extLst>
              </a:tr>
              <a:tr h="2987945">
                <a:tc>
                  <a:txBody>
                    <a:bodyPr/>
                    <a:lstStyle/>
                    <a:p>
                      <a:pPr algn="l"/>
                      <a:r>
                        <a:rPr lang="en-GB" sz="2800" dirty="0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String </a:t>
                      </a:r>
                      <a:r>
                        <a:rPr lang="en-GB" sz="2800" dirty="0" err="1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myName</a:t>
                      </a:r>
                      <a:r>
                        <a:rPr lang="en-GB" sz="2800" dirty="0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;</a:t>
                      </a:r>
                    </a:p>
                    <a:p>
                      <a:pPr algn="l"/>
                      <a:r>
                        <a:rPr lang="en-GB" sz="2800" dirty="0" err="1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myName</a:t>
                      </a:r>
                      <a:r>
                        <a:rPr lang="en-GB" sz="2800" dirty="0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 = 'Max';</a:t>
                      </a:r>
                    </a:p>
                    <a:p>
                      <a:pPr algn="l"/>
                      <a:r>
                        <a:rPr lang="en-GB" sz="2800" dirty="0" err="1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myName</a:t>
                      </a:r>
                      <a:r>
                        <a:rPr lang="en-GB" sz="2800" dirty="0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 = 5; // Fails!</a:t>
                      </a:r>
                      <a:endParaRPr lang="en-US" sz="2800" dirty="0">
                        <a:latin typeface="Roboto Mono" panose="020B0604020202020204" charset="0"/>
                        <a:ea typeface="Roboto Mono" panose="020B0604020202020204" charset="0"/>
                        <a:cs typeface="Open Sans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class Person {</a:t>
                      </a:r>
                    </a:p>
                    <a:p>
                      <a:pPr algn="l"/>
                      <a:r>
                        <a:rPr lang="en-GB" sz="2800" dirty="0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String name = 'Max';</a:t>
                      </a:r>
                    </a:p>
                    <a:p>
                      <a:pPr algn="l"/>
                      <a:r>
                        <a:rPr lang="en-GB" sz="2800" dirty="0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}</a:t>
                      </a:r>
                    </a:p>
                    <a:p>
                      <a:pPr algn="l"/>
                      <a:r>
                        <a:rPr lang="en-GB" sz="2800" dirty="0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Person p = Person();</a:t>
                      </a:r>
                    </a:p>
                    <a:p>
                      <a:pPr algn="l"/>
                      <a:r>
                        <a:rPr lang="en-GB" sz="2800" dirty="0">
                          <a:latin typeface="Roboto Mono" panose="020B0604020202020204" charset="0"/>
                          <a:ea typeface="Roboto Mono" panose="020B0604020202020204" charset="0"/>
                          <a:cs typeface="Open Sans" pitchFamily="2" charset="0"/>
                        </a:rPr>
                        <a:t>print(p.name); // 'Max'</a:t>
                      </a:r>
                      <a:endParaRPr lang="en-US" sz="2800" dirty="0">
                        <a:latin typeface="Roboto Mono" panose="020B0604020202020204" charset="0"/>
                        <a:ea typeface="Roboto Mono" panose="020B0604020202020204" charset="0"/>
                        <a:cs typeface="Open Sans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latin typeface="Roboto Mono" panose="020B0604020202020204" charset="0"/>
                        <a:ea typeface="Roboto Mono" panose="020B0604020202020204" charset="0"/>
                        <a:cs typeface="Open Sans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659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6034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Stateless</a:t>
            </a:r>
            <a:endParaRPr dirty="0"/>
          </a:p>
        </p:txBody>
      </p:sp>
      <p:sp>
        <p:nvSpPr>
          <p:cNvPr id="160" name="Google Shape;160;p32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Stateless vs Stateful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D91CE-3CFF-4BDA-B6DE-A9611B719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7" name="Google Shape;415;p56">
            <a:extLst>
              <a:ext uri="{FF2B5EF4-FFF2-40B4-BE49-F238E27FC236}">
                <a16:creationId xmlns:a16="http://schemas.microsoft.com/office/drawing/2014/main" id="{3A3F8F38-8FC1-44C2-8E7D-9A15590D1E14}"/>
              </a:ext>
            </a:extLst>
          </p:cNvPr>
          <p:cNvCxnSpPr>
            <a:cxnSpLocks/>
          </p:cNvCxnSpPr>
          <p:nvPr/>
        </p:nvCxnSpPr>
        <p:spPr>
          <a:xfrm>
            <a:off x="10674430" y="6309875"/>
            <a:ext cx="0" cy="1972524"/>
          </a:xfrm>
          <a:prstGeom prst="straightConnector1">
            <a:avLst/>
          </a:prstGeom>
          <a:noFill/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8" name="Google Shape;423;p56">
            <a:extLst>
              <a:ext uri="{FF2B5EF4-FFF2-40B4-BE49-F238E27FC236}">
                <a16:creationId xmlns:a16="http://schemas.microsoft.com/office/drawing/2014/main" id="{9A2B0BAA-5B71-44EC-9509-3B73BDB0D884}"/>
              </a:ext>
            </a:extLst>
          </p:cNvPr>
          <p:cNvCxnSpPr>
            <a:cxnSpLocks/>
          </p:cNvCxnSpPr>
          <p:nvPr/>
        </p:nvCxnSpPr>
        <p:spPr>
          <a:xfrm flipV="1">
            <a:off x="10674430" y="9420029"/>
            <a:ext cx="0" cy="1131719"/>
          </a:xfrm>
          <a:prstGeom prst="straightConnector1">
            <a:avLst/>
          </a:prstGeom>
          <a:noFill/>
          <a:ln w="63500" cap="flat" cmpd="sng">
            <a:solidFill>
              <a:srgbClr val="FFC002"/>
            </a:solidFill>
            <a:prstDash val="solid"/>
            <a:miter lim="400000"/>
            <a:headEnd type="triangle" w="med" len="med"/>
            <a:tailEnd type="triangle" w="med" len="med"/>
          </a:ln>
        </p:spPr>
      </p:cxnSp>
      <p:sp>
        <p:nvSpPr>
          <p:cNvPr id="9" name="Google Shape;429;p56">
            <a:extLst>
              <a:ext uri="{FF2B5EF4-FFF2-40B4-BE49-F238E27FC236}">
                <a16:creationId xmlns:a16="http://schemas.microsoft.com/office/drawing/2014/main" id="{E27AB9E5-BD6D-4F99-87BC-D6B3711F66B0}"/>
              </a:ext>
            </a:extLst>
          </p:cNvPr>
          <p:cNvSpPr/>
          <p:nvPr/>
        </p:nvSpPr>
        <p:spPr>
          <a:xfrm>
            <a:off x="8810980" y="10591548"/>
            <a:ext cx="3726900" cy="1484100"/>
          </a:xfrm>
          <a:prstGeom prst="roundRect">
            <a:avLst>
              <a:gd name="adj" fmla="val 13203"/>
            </a:avLst>
          </a:prstGeom>
          <a:solidFill>
            <a:srgbClr val="FFFFFF"/>
          </a:solidFill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Renders UI</a:t>
            </a:r>
            <a:endParaRPr dirty="0"/>
          </a:p>
        </p:txBody>
      </p:sp>
      <p:sp>
        <p:nvSpPr>
          <p:cNvPr id="10" name="Google Shape;431;p56">
            <a:extLst>
              <a:ext uri="{FF2B5EF4-FFF2-40B4-BE49-F238E27FC236}">
                <a16:creationId xmlns:a16="http://schemas.microsoft.com/office/drawing/2014/main" id="{EDE02247-426A-4138-A7B9-2F58849C3077}"/>
              </a:ext>
            </a:extLst>
          </p:cNvPr>
          <p:cNvSpPr/>
          <p:nvPr/>
        </p:nvSpPr>
        <p:spPr>
          <a:xfrm>
            <a:off x="8810980" y="8301149"/>
            <a:ext cx="3767400" cy="1484100"/>
          </a:xfrm>
          <a:prstGeom prst="roundRect">
            <a:avLst>
              <a:gd name="adj" fmla="val 13484"/>
            </a:avLst>
          </a:prstGeom>
          <a:solidFill>
            <a:srgbClr val="FFFFFF"/>
          </a:solidFill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Widget</a:t>
            </a:r>
            <a:endParaRPr dirty="0"/>
          </a:p>
        </p:txBody>
      </p:sp>
      <p:sp>
        <p:nvSpPr>
          <p:cNvPr id="11" name="Google Shape;435;p56">
            <a:extLst>
              <a:ext uri="{FF2B5EF4-FFF2-40B4-BE49-F238E27FC236}">
                <a16:creationId xmlns:a16="http://schemas.microsoft.com/office/drawing/2014/main" id="{525B4DFF-C772-40A7-8E20-1B38757C6A5A}"/>
              </a:ext>
            </a:extLst>
          </p:cNvPr>
          <p:cNvSpPr/>
          <p:nvPr/>
        </p:nvSpPr>
        <p:spPr>
          <a:xfrm>
            <a:off x="8810980" y="6023450"/>
            <a:ext cx="3745500" cy="1484100"/>
          </a:xfrm>
          <a:prstGeom prst="roundRect">
            <a:avLst>
              <a:gd name="adj" fmla="val 13167"/>
            </a:avLst>
          </a:prstGeom>
          <a:solidFill>
            <a:srgbClr val="FFFFFF"/>
          </a:solidFill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Input Data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Stateful</a:t>
            </a:r>
            <a:endParaRPr dirty="0"/>
          </a:p>
        </p:txBody>
      </p:sp>
      <p:sp>
        <p:nvSpPr>
          <p:cNvPr id="160" name="Google Shape;160;p32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Stateless vs Stateful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D91CE-3CFF-4BDA-B6DE-A9611B719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7" name="Google Shape;415;p56">
            <a:extLst>
              <a:ext uri="{FF2B5EF4-FFF2-40B4-BE49-F238E27FC236}">
                <a16:creationId xmlns:a16="http://schemas.microsoft.com/office/drawing/2014/main" id="{3A3F8F38-8FC1-44C2-8E7D-9A15590D1E14}"/>
              </a:ext>
            </a:extLst>
          </p:cNvPr>
          <p:cNvCxnSpPr>
            <a:cxnSpLocks/>
          </p:cNvCxnSpPr>
          <p:nvPr/>
        </p:nvCxnSpPr>
        <p:spPr>
          <a:xfrm>
            <a:off x="10674430" y="6347975"/>
            <a:ext cx="0" cy="1972524"/>
          </a:xfrm>
          <a:prstGeom prst="straightConnector1">
            <a:avLst/>
          </a:prstGeom>
          <a:noFill/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8" name="Google Shape;423;p56">
            <a:extLst>
              <a:ext uri="{FF2B5EF4-FFF2-40B4-BE49-F238E27FC236}">
                <a16:creationId xmlns:a16="http://schemas.microsoft.com/office/drawing/2014/main" id="{9A2B0BAA-5B71-44EC-9509-3B73BDB0D884}"/>
              </a:ext>
            </a:extLst>
          </p:cNvPr>
          <p:cNvCxnSpPr>
            <a:cxnSpLocks/>
          </p:cNvCxnSpPr>
          <p:nvPr/>
        </p:nvCxnSpPr>
        <p:spPr>
          <a:xfrm flipV="1">
            <a:off x="10674430" y="9458129"/>
            <a:ext cx="0" cy="1131719"/>
          </a:xfrm>
          <a:prstGeom prst="straightConnector1">
            <a:avLst/>
          </a:prstGeom>
          <a:noFill/>
          <a:ln w="63500" cap="flat" cmpd="sng">
            <a:solidFill>
              <a:srgbClr val="FFC002"/>
            </a:solidFill>
            <a:prstDash val="solid"/>
            <a:miter lim="400000"/>
            <a:headEnd type="triangle" w="med" len="med"/>
            <a:tailEnd type="triangle" w="med" len="med"/>
          </a:ln>
        </p:spPr>
      </p:cxnSp>
      <p:sp>
        <p:nvSpPr>
          <p:cNvPr id="9" name="Google Shape;429;p56">
            <a:extLst>
              <a:ext uri="{FF2B5EF4-FFF2-40B4-BE49-F238E27FC236}">
                <a16:creationId xmlns:a16="http://schemas.microsoft.com/office/drawing/2014/main" id="{E27AB9E5-BD6D-4F99-87BC-D6B3711F66B0}"/>
              </a:ext>
            </a:extLst>
          </p:cNvPr>
          <p:cNvSpPr/>
          <p:nvPr/>
        </p:nvSpPr>
        <p:spPr>
          <a:xfrm>
            <a:off x="8810980" y="10589848"/>
            <a:ext cx="3726900" cy="1484100"/>
          </a:xfrm>
          <a:prstGeom prst="roundRect">
            <a:avLst>
              <a:gd name="adj" fmla="val 13203"/>
            </a:avLst>
          </a:prstGeom>
          <a:solidFill>
            <a:srgbClr val="FFFFFF"/>
          </a:solidFill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Renders UI</a:t>
            </a:r>
            <a:endParaRPr dirty="0"/>
          </a:p>
        </p:txBody>
      </p:sp>
      <p:sp>
        <p:nvSpPr>
          <p:cNvPr id="10" name="Google Shape;431;p56">
            <a:extLst>
              <a:ext uri="{FF2B5EF4-FFF2-40B4-BE49-F238E27FC236}">
                <a16:creationId xmlns:a16="http://schemas.microsoft.com/office/drawing/2014/main" id="{EDE02247-426A-4138-A7B9-2F58849C3077}"/>
              </a:ext>
            </a:extLst>
          </p:cNvPr>
          <p:cNvSpPr/>
          <p:nvPr/>
        </p:nvSpPr>
        <p:spPr>
          <a:xfrm>
            <a:off x="8770480" y="8320499"/>
            <a:ext cx="3767400" cy="1484100"/>
          </a:xfrm>
          <a:prstGeom prst="roundRect">
            <a:avLst>
              <a:gd name="adj" fmla="val 13484"/>
            </a:avLst>
          </a:prstGeom>
          <a:solidFill>
            <a:srgbClr val="FFFFFF"/>
          </a:solidFill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Widget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dirty="0">
                <a:solidFill>
                  <a:srgbClr val="1A1A1A"/>
                </a:solidFill>
                <a:latin typeface="Google Sans" panose="020B0503030502040204" pitchFamily="34" charset="0"/>
                <a:sym typeface="Google Sans Medium"/>
              </a:rPr>
              <a:t>Internal State</a:t>
            </a:r>
            <a:endParaRPr dirty="0">
              <a:latin typeface="Google Sans" panose="020B0503030502040204" pitchFamily="34" charset="0"/>
            </a:endParaRPr>
          </a:p>
        </p:txBody>
      </p:sp>
      <p:sp>
        <p:nvSpPr>
          <p:cNvPr id="11" name="Google Shape;435;p56">
            <a:extLst>
              <a:ext uri="{FF2B5EF4-FFF2-40B4-BE49-F238E27FC236}">
                <a16:creationId xmlns:a16="http://schemas.microsoft.com/office/drawing/2014/main" id="{525B4DFF-C772-40A7-8E20-1B38757C6A5A}"/>
              </a:ext>
            </a:extLst>
          </p:cNvPr>
          <p:cNvSpPr/>
          <p:nvPr/>
        </p:nvSpPr>
        <p:spPr>
          <a:xfrm>
            <a:off x="8770480" y="6013648"/>
            <a:ext cx="3745500" cy="1484100"/>
          </a:xfrm>
          <a:prstGeom prst="roundRect">
            <a:avLst>
              <a:gd name="adj" fmla="val 13167"/>
            </a:avLst>
          </a:prstGeom>
          <a:solidFill>
            <a:srgbClr val="FFFFFF"/>
          </a:solidFill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Input Data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4195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Understanding State</a:t>
            </a:r>
            <a:endParaRPr dirty="0"/>
          </a:p>
        </p:txBody>
      </p:sp>
      <p:sp>
        <p:nvSpPr>
          <p:cNvPr id="160" name="Google Shape;160;p32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Stateless vs Stateful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D91CE-3CFF-4BDA-B6DE-A9611B719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7" name="Google Shape;415;p56">
            <a:extLst>
              <a:ext uri="{FF2B5EF4-FFF2-40B4-BE49-F238E27FC236}">
                <a16:creationId xmlns:a16="http://schemas.microsoft.com/office/drawing/2014/main" id="{3A3F8F38-8FC1-44C2-8E7D-9A15590D1E14}"/>
              </a:ext>
            </a:extLst>
          </p:cNvPr>
          <p:cNvCxnSpPr>
            <a:cxnSpLocks/>
          </p:cNvCxnSpPr>
          <p:nvPr/>
        </p:nvCxnSpPr>
        <p:spPr>
          <a:xfrm>
            <a:off x="10674430" y="6328925"/>
            <a:ext cx="0" cy="1972524"/>
          </a:xfrm>
          <a:prstGeom prst="straightConnector1">
            <a:avLst/>
          </a:prstGeom>
          <a:noFill/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8" name="Google Shape;423;p56">
            <a:extLst>
              <a:ext uri="{FF2B5EF4-FFF2-40B4-BE49-F238E27FC236}">
                <a16:creationId xmlns:a16="http://schemas.microsoft.com/office/drawing/2014/main" id="{9A2B0BAA-5B71-44EC-9509-3B73BDB0D884}"/>
              </a:ext>
            </a:extLst>
          </p:cNvPr>
          <p:cNvCxnSpPr>
            <a:cxnSpLocks/>
          </p:cNvCxnSpPr>
          <p:nvPr/>
        </p:nvCxnSpPr>
        <p:spPr>
          <a:xfrm flipV="1">
            <a:off x="10674430" y="9439079"/>
            <a:ext cx="0" cy="1131719"/>
          </a:xfrm>
          <a:prstGeom prst="straightConnector1">
            <a:avLst/>
          </a:prstGeom>
          <a:noFill/>
          <a:ln w="63500" cap="flat" cmpd="sng">
            <a:solidFill>
              <a:srgbClr val="FFC002"/>
            </a:solidFill>
            <a:prstDash val="solid"/>
            <a:miter lim="400000"/>
            <a:headEnd type="triangle" w="med" len="med"/>
            <a:tailEnd type="triangle" w="med" len="med"/>
          </a:ln>
        </p:spPr>
      </p:cxnSp>
      <p:sp>
        <p:nvSpPr>
          <p:cNvPr id="9" name="Google Shape;429;p56">
            <a:extLst>
              <a:ext uri="{FF2B5EF4-FFF2-40B4-BE49-F238E27FC236}">
                <a16:creationId xmlns:a16="http://schemas.microsoft.com/office/drawing/2014/main" id="{E27AB9E5-BD6D-4F99-87BC-D6B3711F66B0}"/>
              </a:ext>
            </a:extLst>
          </p:cNvPr>
          <p:cNvSpPr/>
          <p:nvPr/>
        </p:nvSpPr>
        <p:spPr>
          <a:xfrm>
            <a:off x="7565295" y="10527193"/>
            <a:ext cx="6218267" cy="1484100"/>
          </a:xfrm>
          <a:prstGeom prst="roundRect">
            <a:avLst>
              <a:gd name="adj" fmla="val 13203"/>
            </a:avLst>
          </a:prstGeom>
          <a:solidFill>
            <a:srgbClr val="FFFFFF"/>
          </a:solidFill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Widget State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GB" sz="2800" dirty="0">
                <a:latin typeface="Google Sans" panose="020B0503030502040204" pitchFamily="34" charset="0"/>
              </a:rPr>
              <a:t>Current User Input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GB" sz="2800" dirty="0">
                <a:latin typeface="Google Sans" panose="020B0503030502040204" pitchFamily="34" charset="0"/>
              </a:rPr>
              <a:t>Is a loading Spinner  being shown?</a:t>
            </a:r>
            <a:endParaRPr sz="2800" dirty="0">
              <a:latin typeface="Google Sans" panose="020B0503030502040204" pitchFamily="34" charset="0"/>
            </a:endParaRPr>
          </a:p>
        </p:txBody>
      </p:sp>
      <p:sp>
        <p:nvSpPr>
          <p:cNvPr id="10" name="Google Shape;431;p56">
            <a:extLst>
              <a:ext uri="{FF2B5EF4-FFF2-40B4-BE49-F238E27FC236}">
                <a16:creationId xmlns:a16="http://schemas.microsoft.com/office/drawing/2014/main" id="{EDE02247-426A-4138-A7B9-2F58849C3077}"/>
              </a:ext>
            </a:extLst>
          </p:cNvPr>
          <p:cNvSpPr/>
          <p:nvPr/>
        </p:nvSpPr>
        <p:spPr>
          <a:xfrm>
            <a:off x="8428425" y="8289608"/>
            <a:ext cx="4492009" cy="1484100"/>
          </a:xfrm>
          <a:prstGeom prst="roundRect">
            <a:avLst>
              <a:gd name="adj" fmla="val 13484"/>
            </a:avLst>
          </a:prstGeom>
          <a:solidFill>
            <a:srgbClr val="FFFFFF"/>
          </a:solidFill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App Store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dirty="0">
                <a:solidFill>
                  <a:srgbClr val="1A1A1A"/>
                </a:solidFill>
                <a:latin typeface="Google Sans" panose="020B0503030502040204" pitchFamily="34" charset="0"/>
                <a:sym typeface="Google Sans Medium"/>
              </a:rPr>
              <a:t>Authenticated Users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dirty="0">
                <a:solidFill>
                  <a:srgbClr val="1A1A1A"/>
                </a:solidFill>
                <a:latin typeface="Google Sans" panose="020B0503030502040204" pitchFamily="34" charset="0"/>
                <a:sym typeface="Google Sans Medium"/>
              </a:rPr>
              <a:t>Landed Jobs</a:t>
            </a:r>
            <a:endParaRPr dirty="0">
              <a:latin typeface="Google Sans" panose="020B0503030502040204" pitchFamily="34" charset="0"/>
            </a:endParaRPr>
          </a:p>
        </p:txBody>
      </p:sp>
      <p:sp>
        <p:nvSpPr>
          <p:cNvPr id="11" name="Google Shape;435;p56">
            <a:extLst>
              <a:ext uri="{FF2B5EF4-FFF2-40B4-BE49-F238E27FC236}">
                <a16:creationId xmlns:a16="http://schemas.microsoft.com/office/drawing/2014/main" id="{525B4DFF-C772-40A7-8E20-1B38757C6A5A}"/>
              </a:ext>
            </a:extLst>
          </p:cNvPr>
          <p:cNvSpPr/>
          <p:nvPr/>
        </p:nvSpPr>
        <p:spPr>
          <a:xfrm>
            <a:off x="8066116" y="6040550"/>
            <a:ext cx="5216628" cy="1484100"/>
          </a:xfrm>
          <a:prstGeom prst="roundRect">
            <a:avLst>
              <a:gd name="adj" fmla="val 13167"/>
            </a:avLst>
          </a:prstGeom>
          <a:solidFill>
            <a:srgbClr val="FFFFFF"/>
          </a:solidFill>
          <a:ln w="63500" cap="flat" cmpd="sng">
            <a:solidFill>
              <a:srgbClr val="FFC00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US" sz="28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 General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800"/>
              <a:buFont typeface="Google Sans Medium"/>
              <a:buNone/>
            </a:pPr>
            <a:r>
              <a:rPr lang="en-GB" sz="2800" dirty="0">
                <a:latin typeface="Google Sans" panose="020B0503030502040204" pitchFamily="34" charset="0"/>
              </a:rPr>
              <a:t>State is Data / Information used by your App </a:t>
            </a:r>
            <a:endParaRPr sz="2800" dirty="0">
              <a:latin typeface="Google Sans" panose="020B0503030502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5690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p33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5647350" cy="1923523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Different Types of Widgets</a:t>
            </a:r>
            <a:endParaRPr dirty="0"/>
          </a:p>
        </p:txBody>
      </p:sp>
      <p:sp>
        <p:nvSpPr>
          <p:cNvPr id="7" name="Google Shape;334;p53">
            <a:extLst>
              <a:ext uri="{FF2B5EF4-FFF2-40B4-BE49-F238E27FC236}">
                <a16:creationId xmlns:a16="http://schemas.microsoft.com/office/drawing/2014/main" id="{D2871F3A-5927-4501-8FE3-1BA49D027F1C}"/>
              </a:ext>
            </a:extLst>
          </p:cNvPr>
          <p:cNvSpPr/>
          <p:nvPr/>
        </p:nvSpPr>
        <p:spPr>
          <a:xfrm>
            <a:off x="6324600" y="9047765"/>
            <a:ext cx="8686800" cy="9255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03200" rotWithShape="0">
              <a:srgbClr val="000000">
                <a:alpha val="2196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Google Sans Medium"/>
              <a:buNone/>
            </a:pPr>
            <a:r>
              <a:rPr lang="en-US" sz="30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Container()</a:t>
            </a:r>
            <a:endParaRPr dirty="0"/>
          </a:p>
        </p:txBody>
      </p:sp>
      <p:sp>
        <p:nvSpPr>
          <p:cNvPr id="8" name="Google Shape;335;p53">
            <a:extLst>
              <a:ext uri="{FF2B5EF4-FFF2-40B4-BE49-F238E27FC236}">
                <a16:creationId xmlns:a16="http://schemas.microsoft.com/office/drawing/2014/main" id="{A8E65112-96F4-4BCE-8EF4-3ABDA5CD4B6F}"/>
              </a:ext>
            </a:extLst>
          </p:cNvPr>
          <p:cNvSpPr/>
          <p:nvPr/>
        </p:nvSpPr>
        <p:spPr>
          <a:xfrm>
            <a:off x="11691974" y="6082023"/>
            <a:ext cx="6824626" cy="9255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76200" cap="flat" cmpd="sng">
            <a:solidFill>
              <a:srgbClr val="FBBC0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Google Sans Medium"/>
              <a:buNone/>
            </a:pPr>
            <a:r>
              <a:rPr lang="en-US" sz="30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Layout &amp; Control </a:t>
            </a:r>
            <a:r>
              <a:rPr lang="en-US" sz="3000" dirty="0">
                <a:solidFill>
                  <a:srgbClr val="1A1A1A"/>
                </a:solidFill>
                <a:latin typeface="Google Sans Medium"/>
                <a:sym typeface="Google Sans Medium"/>
              </a:rPr>
              <a:t>(Invisible)</a:t>
            </a:r>
            <a:endParaRPr dirty="0"/>
          </a:p>
        </p:txBody>
      </p:sp>
      <p:sp>
        <p:nvSpPr>
          <p:cNvPr id="9" name="Google Shape;336;p53">
            <a:extLst>
              <a:ext uri="{FF2B5EF4-FFF2-40B4-BE49-F238E27FC236}">
                <a16:creationId xmlns:a16="http://schemas.microsoft.com/office/drawing/2014/main" id="{83004BBD-1FB7-4FB3-9E57-2D5A4881347B}"/>
              </a:ext>
            </a:extLst>
          </p:cNvPr>
          <p:cNvSpPr/>
          <p:nvPr/>
        </p:nvSpPr>
        <p:spPr>
          <a:xfrm>
            <a:off x="2567024" y="6082023"/>
            <a:ext cx="6824626" cy="9255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76200" cap="flat" cmpd="sng">
            <a:solidFill>
              <a:srgbClr val="1A73E8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Google Sans Medium"/>
              <a:buNone/>
            </a:pPr>
            <a:r>
              <a:rPr lang="en-US" sz="30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Output &amp; Input (Visible)</a:t>
            </a:r>
            <a:endParaRPr dirty="0"/>
          </a:p>
        </p:txBody>
      </p:sp>
      <p:sp>
        <p:nvSpPr>
          <p:cNvPr id="10" name="Google Shape;336;p53">
            <a:extLst>
              <a:ext uri="{FF2B5EF4-FFF2-40B4-BE49-F238E27FC236}">
                <a16:creationId xmlns:a16="http://schemas.microsoft.com/office/drawing/2014/main" id="{44956299-FFBF-45CB-8A0D-2CC971F78675}"/>
              </a:ext>
            </a:extLst>
          </p:cNvPr>
          <p:cNvSpPr/>
          <p:nvPr/>
        </p:nvSpPr>
        <p:spPr>
          <a:xfrm>
            <a:off x="2567024" y="7559281"/>
            <a:ext cx="6824626" cy="93672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76200" cap="flat" cmpd="sng">
            <a:solidFill>
              <a:srgbClr val="1A73E8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Google Sans Medium"/>
              <a:buNone/>
            </a:pPr>
            <a:r>
              <a:rPr lang="en-US" sz="3000" b="0" i="0" u="none" strike="noStrike" cap="none" dirty="0" err="1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RaisedButton</a:t>
            </a:r>
            <a:r>
              <a:rPr lang="en-US" sz="30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(), Text(), Card()…</a:t>
            </a:r>
            <a:endParaRPr dirty="0"/>
          </a:p>
        </p:txBody>
      </p:sp>
      <p:sp>
        <p:nvSpPr>
          <p:cNvPr id="11" name="Google Shape;335;p53">
            <a:extLst>
              <a:ext uri="{FF2B5EF4-FFF2-40B4-BE49-F238E27FC236}">
                <a16:creationId xmlns:a16="http://schemas.microsoft.com/office/drawing/2014/main" id="{8DDE4B74-3283-4A5A-BDE2-ADFA3B87425B}"/>
              </a:ext>
            </a:extLst>
          </p:cNvPr>
          <p:cNvSpPr/>
          <p:nvPr/>
        </p:nvSpPr>
        <p:spPr>
          <a:xfrm>
            <a:off x="11691974" y="7570507"/>
            <a:ext cx="6824626" cy="9255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76200" cap="flat" cmpd="sng">
            <a:solidFill>
              <a:srgbClr val="FBBC0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Google Sans Medium"/>
              <a:buNone/>
            </a:pPr>
            <a:r>
              <a:rPr lang="en-US" sz="30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Row(), Column(), </a:t>
            </a:r>
            <a:r>
              <a:rPr lang="en-US" sz="3000" b="0" i="0" u="none" strike="noStrike" cap="none" dirty="0" err="1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ListView</a:t>
            </a:r>
            <a:r>
              <a:rPr lang="en-US" sz="30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()…</a:t>
            </a:r>
            <a:endParaRPr dirty="0"/>
          </a:p>
        </p:txBody>
      </p:sp>
      <p:sp>
        <p:nvSpPr>
          <p:cNvPr id="12" name="Google Shape;336;p53">
            <a:extLst>
              <a:ext uri="{FF2B5EF4-FFF2-40B4-BE49-F238E27FC236}">
                <a16:creationId xmlns:a16="http://schemas.microsoft.com/office/drawing/2014/main" id="{E6F6F45C-E58F-46C5-BCAB-FFBBE2C66282}"/>
              </a:ext>
            </a:extLst>
          </p:cNvPr>
          <p:cNvSpPr/>
          <p:nvPr/>
        </p:nvSpPr>
        <p:spPr>
          <a:xfrm>
            <a:off x="2567024" y="10513796"/>
            <a:ext cx="6824626" cy="1499711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76200" cap="flat" cmpd="sng">
            <a:solidFill>
              <a:srgbClr val="1A73E8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Google Sans Medium"/>
              <a:buNone/>
            </a:pPr>
            <a:r>
              <a:rPr lang="en-US" sz="30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Drawn onto the screen: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Google Sans Medium"/>
              <a:buNone/>
            </a:pPr>
            <a:r>
              <a:rPr lang="en-US" sz="3000" dirty="0">
                <a:solidFill>
                  <a:srgbClr val="1A1A1A"/>
                </a:solidFill>
                <a:latin typeface="Google Sans Medium"/>
                <a:sym typeface="Google Sans Medium"/>
              </a:rPr>
              <a:t>“What the user sees”</a:t>
            </a:r>
            <a:endParaRPr dirty="0"/>
          </a:p>
        </p:txBody>
      </p:sp>
      <p:sp>
        <p:nvSpPr>
          <p:cNvPr id="13" name="Google Shape;335;p53">
            <a:extLst>
              <a:ext uri="{FF2B5EF4-FFF2-40B4-BE49-F238E27FC236}">
                <a16:creationId xmlns:a16="http://schemas.microsoft.com/office/drawing/2014/main" id="{2E649C14-6ACA-4E07-A8C2-5F0393E25570}"/>
              </a:ext>
            </a:extLst>
          </p:cNvPr>
          <p:cNvSpPr/>
          <p:nvPr/>
        </p:nvSpPr>
        <p:spPr>
          <a:xfrm>
            <a:off x="11691974" y="10525023"/>
            <a:ext cx="6824626" cy="148848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76200" cap="flat" cmpd="sng">
            <a:solidFill>
              <a:srgbClr val="FBBC04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Google Sans Medium"/>
              <a:buNone/>
            </a:pPr>
            <a:r>
              <a:rPr lang="en-GB" sz="30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Give your app structure and control how visible widgets are drawn onto the screen (</a:t>
            </a:r>
            <a:r>
              <a:rPr lang="en-GB" sz="3000" b="0" i="0" u="none" strike="noStrike" cap="none" dirty="0" err="1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incirectly</a:t>
            </a:r>
            <a:r>
              <a:rPr lang="en-GB" sz="3000" b="0" i="0" u="none" strike="noStrike" cap="none" dirty="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visible)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4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4" name="Google Shape;174;p34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5152050" cy="1923523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Visible vs Invisible Widgets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0406E-6791-4CC0-8C42-769F17BB0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9E580A-39E7-4C2C-81AB-CA1629D56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770" y="5028673"/>
            <a:ext cx="12198910" cy="67432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04040"/>
      </a:dk1>
      <a:lt1>
        <a:srgbClr val="FFFFFF"/>
      </a:lt1>
      <a:dk2>
        <a:srgbClr val="676C72"/>
      </a:dk2>
      <a:lt2>
        <a:srgbClr val="F9F9F9"/>
      </a:lt2>
      <a:accent1>
        <a:srgbClr val="4285F4"/>
      </a:accent1>
      <a:accent2>
        <a:srgbClr val="FBBC04"/>
      </a:accent2>
      <a:accent3>
        <a:srgbClr val="E84435"/>
      </a:accent3>
      <a:accent4>
        <a:srgbClr val="0F9D58"/>
      </a:accent4>
      <a:accent5>
        <a:srgbClr val="FFCDD2"/>
      </a:accent5>
      <a:accent6>
        <a:srgbClr val="C8E6C9"/>
      </a:accent6>
      <a:hlink>
        <a:srgbClr val="BBD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531E6513E1BD4D81541BC8A889CB99" ma:contentTypeVersion="10" ma:contentTypeDescription="Create a new document." ma:contentTypeScope="" ma:versionID="be5466940ecac7789c76a02d976a243e">
  <xsd:schema xmlns:xsd="http://www.w3.org/2001/XMLSchema" xmlns:xs="http://www.w3.org/2001/XMLSchema" xmlns:p="http://schemas.microsoft.com/office/2006/metadata/properties" xmlns:ns3="28b082ad-cfdf-41d4-8503-37bb05a0286d" targetNamespace="http://schemas.microsoft.com/office/2006/metadata/properties" ma:root="true" ma:fieldsID="34f331a3439540c710eeb706c2cedba7" ns3:_="">
    <xsd:import namespace="28b082ad-cfdf-41d4-8503-37bb05a0286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b082ad-cfdf-41d4-8503-37bb05a028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9C663AD-C3B6-4662-B656-6B3CFF21CF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b082ad-cfdf-41d4-8503-37bb05a028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40D329-41E4-4737-B4C7-285FAD17E29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8BEE1C-8DD5-4935-80E5-F24064DCD432}">
  <ds:schemaRefs>
    <ds:schemaRef ds:uri="http://schemas.microsoft.com/office/2006/metadata/properties"/>
    <ds:schemaRef ds:uri="28b082ad-cfdf-41d4-8503-37bb05a0286d"/>
    <ds:schemaRef ds:uri="http://schemas.microsoft.com/office/2006/documentManagement/types"/>
    <ds:schemaRef ds:uri="http://www.w3.org/XML/1998/namespace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245</Words>
  <Application>Microsoft Office PowerPoint</Application>
  <PresentationFormat>Custom</PresentationFormat>
  <Paragraphs>57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Roboto Mono</vt:lpstr>
      <vt:lpstr>Google Sans</vt:lpstr>
      <vt:lpstr>Open Sans</vt:lpstr>
      <vt:lpstr>Open Sans Light</vt:lpstr>
      <vt:lpstr>Helvetica Neue</vt:lpstr>
      <vt:lpstr>Arial</vt:lpstr>
      <vt:lpstr>Google Sans Medium</vt:lpstr>
      <vt:lpstr>Simple Light</vt:lpstr>
      <vt:lpstr>Hands on Flutter Workshop</vt:lpstr>
      <vt:lpstr>Dart</vt:lpstr>
      <vt:lpstr>Dart</vt:lpstr>
      <vt:lpstr>Stateless vs Stateful</vt:lpstr>
      <vt:lpstr>Stateless vs Stateful</vt:lpstr>
      <vt:lpstr>Stateless vs Stateful</vt:lpstr>
      <vt:lpstr>Different Types of Widgets</vt:lpstr>
      <vt:lpstr>Visible vs Invisible Widgets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Wasif Ali</dc:creator>
  <cp:lastModifiedBy>Muhammad Wasif Ali Wasif</cp:lastModifiedBy>
  <cp:revision>2</cp:revision>
  <dcterms:modified xsi:type="dcterms:W3CDTF">2021-11-10T15:38:45Z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0x01010063531E6513E1BD4D81541BC8A889CB99</vt:lpwstr>
  </property>
</Properties>
</file>